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85" r:id="rId2"/>
    <p:sldId id="386" r:id="rId3"/>
    <p:sldId id="399" r:id="rId4"/>
    <p:sldId id="388" r:id="rId5"/>
    <p:sldId id="390" r:id="rId6"/>
    <p:sldId id="391" r:id="rId7"/>
    <p:sldId id="392" r:id="rId8"/>
    <p:sldId id="400" r:id="rId9"/>
    <p:sldId id="394" r:id="rId10"/>
    <p:sldId id="395" r:id="rId11"/>
    <p:sldId id="396" r:id="rId12"/>
    <p:sldId id="397" r:id="rId13"/>
    <p:sldId id="398" r:id="rId14"/>
  </p:sldIdLst>
  <p:sldSz cx="134397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Шаблоны для заполнения" id="{840C10D2-1940-4111-8E13-4AAE61551D79}">
          <p14:sldIdLst>
            <p14:sldId id="385"/>
            <p14:sldId id="386"/>
            <p14:sldId id="399"/>
            <p14:sldId id="388"/>
            <p14:sldId id="390"/>
            <p14:sldId id="391"/>
            <p14:sldId id="392"/>
            <p14:sldId id="400"/>
            <p14:sldId id="394"/>
            <p14:sldId id="395"/>
            <p14:sldId id="396"/>
            <p14:sldId id="397"/>
            <p14:sldId id="3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92" userDrawn="1">
          <p15:clr>
            <a:srgbClr val="A4A3A4"/>
          </p15:clr>
        </p15:guide>
        <p15:guide id="2" pos="468" userDrawn="1">
          <p15:clr>
            <a:srgbClr val="A4A3A4"/>
          </p15:clr>
        </p15:guide>
        <p15:guide id="3" orient="horz" pos="4263" userDrawn="1">
          <p15:clr>
            <a:srgbClr val="A4A3A4"/>
          </p15:clr>
        </p15:guide>
        <p15:guide id="4" pos="7295" userDrawn="1">
          <p15:clr>
            <a:srgbClr val="A4A3A4"/>
          </p15:clr>
        </p15:guide>
        <p15:guide id="5" pos="4120" userDrawn="1">
          <p15:clr>
            <a:srgbClr val="A4A3A4"/>
          </p15:clr>
        </p15:guide>
        <p15:guide id="6" pos="4346" userDrawn="1">
          <p15:clr>
            <a:srgbClr val="A4A3A4"/>
          </p15:clr>
        </p15:guide>
        <p15:guide id="7" pos="7998" userDrawn="1">
          <p15:clr>
            <a:srgbClr val="A4A3A4"/>
          </p15:clr>
        </p15:guide>
        <p15:guide id="8" orient="horz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енка Силиванов" initials="ГС" lastIdx="1" clrIdx="0">
    <p:extLst>
      <p:ext uri="{19B8F6BF-5375-455C-9EA6-DF929625EA0E}">
        <p15:presenceInfo xmlns:p15="http://schemas.microsoft.com/office/powerpoint/2012/main" userId="Генка Силиванов" providerId="None"/>
      </p:ext>
    </p:extLst>
  </p:cmAuthor>
  <p:cmAuthor id="2" name="Тимофей Гандзий" initials="ТГ" lastIdx="1" clrIdx="1">
    <p:extLst>
      <p:ext uri="{19B8F6BF-5375-455C-9EA6-DF929625EA0E}">
        <p15:presenceInfo xmlns:p15="http://schemas.microsoft.com/office/powerpoint/2012/main" userId="S::design2@anorupiomm.onmicrosoft.com::176a6114-066d-449c-ad3b-f8d85a8030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3DE8"/>
    <a:srgbClr val="313283"/>
    <a:srgbClr val="7DD4FF"/>
    <a:srgbClr val="F7233D"/>
    <a:srgbClr val="F37321"/>
    <a:srgbClr val="EAE3CF"/>
    <a:srgbClr val="FBC100"/>
    <a:srgbClr val="A7C600"/>
    <a:srgbClr val="81D0F4"/>
    <a:srgbClr val="003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8" autoAdjust="0"/>
    <p:restoredTop sz="95353" autoAdjust="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>
        <p:guide orient="horz" pos="1292"/>
        <p:guide pos="468"/>
        <p:guide orient="horz" pos="4263"/>
        <p:guide pos="7295"/>
        <p:guide pos="4120"/>
        <p:guide pos="4346"/>
        <p:guide pos="7998"/>
        <p:guide orient="horz" pos="2381"/>
      </p:guideLst>
    </p:cSldViewPr>
  </p:slideViewPr>
  <p:outlineViewPr>
    <p:cViewPr>
      <p:scale>
        <a:sx n="100" d="100"/>
        <a:sy n="100" d="100"/>
      </p:scale>
      <p:origin x="0" y="-943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6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B65E490-6793-4353-971C-5E0BAA6C67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8ADC4-7E47-4CEC-83A8-195C3C56D0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C7E51-F064-4055-AE9C-26277881582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8D2B0F8-7EFB-4C8D-8AF0-D44B6B6DB6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B39B8F-FD30-473D-85D8-945749AA59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715F5-C0F0-4512-B897-561703816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02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E6A4D-E2E1-4A6D-BF7D-2568F8C9F60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51DC7-8865-40AC-A29F-F31537444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272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91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29E26B-74CE-40D1-8734-8A634B674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56" y="490539"/>
            <a:ext cx="1217345" cy="166166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284EED3-9A98-443F-829A-23DADD8A488D}"/>
              </a:ext>
            </a:extLst>
          </p:cNvPr>
          <p:cNvCxnSpPr>
            <a:cxnSpLocks/>
          </p:cNvCxnSpPr>
          <p:nvPr userDrawn="1"/>
        </p:nvCxnSpPr>
        <p:spPr>
          <a:xfrm>
            <a:off x="754856" y="790959"/>
            <a:ext cx="119243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2D1792E-33F3-49DD-A938-08C37D77B087}"/>
              </a:ext>
            </a:extLst>
          </p:cNvPr>
          <p:cNvSpPr txBox="1">
            <a:spLocks/>
          </p:cNvSpPr>
          <p:nvPr userDrawn="1"/>
        </p:nvSpPr>
        <p:spPr>
          <a:xfrm>
            <a:off x="9763304" y="6869990"/>
            <a:ext cx="3023949" cy="232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7110C7-4AC6-4552-8629-9149A573ED6D}" type="slidenum">
              <a:rPr lang="ru-RU" sz="11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B5E083E-CFF9-425A-A61F-909B5C573A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40178" y="519120"/>
            <a:ext cx="1139033" cy="1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1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29E26B-74CE-40D1-8734-8A634B674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56" y="490539"/>
            <a:ext cx="1217345" cy="166166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284EED3-9A98-443F-829A-23DADD8A488D}"/>
              </a:ext>
            </a:extLst>
          </p:cNvPr>
          <p:cNvCxnSpPr>
            <a:cxnSpLocks/>
          </p:cNvCxnSpPr>
          <p:nvPr userDrawn="1"/>
        </p:nvCxnSpPr>
        <p:spPr>
          <a:xfrm>
            <a:off x="754856" y="790959"/>
            <a:ext cx="119243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2D1792E-33F3-49DD-A938-08C37D77B087}"/>
              </a:ext>
            </a:extLst>
          </p:cNvPr>
          <p:cNvSpPr txBox="1">
            <a:spLocks/>
          </p:cNvSpPr>
          <p:nvPr userDrawn="1"/>
        </p:nvSpPr>
        <p:spPr>
          <a:xfrm>
            <a:off x="9763304" y="6869990"/>
            <a:ext cx="3023949" cy="232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7110C7-4AC6-4552-8629-9149A573ED6D}" type="slidenum">
              <a:rPr lang="ru-RU" sz="1100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06925C-78B5-495A-BFBB-C409A3F0EB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40178" y="519120"/>
            <a:ext cx="1139033" cy="1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2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7EA1F6-8596-43E5-A2F3-8FDEF8B103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56" y="490539"/>
            <a:ext cx="1217345" cy="166166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F9FE6CB-FAC4-4465-BF35-B5CBAB3D5B08}"/>
              </a:ext>
            </a:extLst>
          </p:cNvPr>
          <p:cNvCxnSpPr>
            <a:cxnSpLocks/>
          </p:cNvCxnSpPr>
          <p:nvPr userDrawn="1"/>
        </p:nvCxnSpPr>
        <p:spPr>
          <a:xfrm>
            <a:off x="754856" y="790959"/>
            <a:ext cx="119243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1C0BF8-C3D2-4058-BFBD-D55C9F32375D}"/>
              </a:ext>
            </a:extLst>
          </p:cNvPr>
          <p:cNvSpPr txBox="1">
            <a:spLocks/>
          </p:cNvSpPr>
          <p:nvPr userDrawn="1"/>
        </p:nvSpPr>
        <p:spPr>
          <a:xfrm>
            <a:off x="9763304" y="6869990"/>
            <a:ext cx="3023949" cy="232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7110C7-4AC6-4552-8629-9149A573ED6D}" type="slidenum">
              <a:rPr lang="ru-RU" sz="11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B45BA7D-9A0B-4CBD-9ED5-BB626CECF3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00150" y="2362200"/>
            <a:ext cx="5676900" cy="33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6D2697-4E0C-40A2-8C90-D84EE658F60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40178" y="519120"/>
            <a:ext cx="1139033" cy="1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9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29E26B-74CE-40D1-8734-8A634B674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56" y="490539"/>
            <a:ext cx="1217345" cy="166166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284EED3-9A98-443F-829A-23DADD8A488D}"/>
              </a:ext>
            </a:extLst>
          </p:cNvPr>
          <p:cNvCxnSpPr>
            <a:cxnSpLocks/>
          </p:cNvCxnSpPr>
          <p:nvPr userDrawn="1"/>
        </p:nvCxnSpPr>
        <p:spPr>
          <a:xfrm>
            <a:off x="754856" y="790959"/>
            <a:ext cx="119243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2D1792E-33F3-49DD-A938-08C37D77B087}"/>
              </a:ext>
            </a:extLst>
          </p:cNvPr>
          <p:cNvSpPr txBox="1">
            <a:spLocks/>
          </p:cNvSpPr>
          <p:nvPr userDrawn="1"/>
        </p:nvSpPr>
        <p:spPr>
          <a:xfrm>
            <a:off x="9763304" y="6869990"/>
            <a:ext cx="3023949" cy="232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7110C7-4AC6-4552-8629-9149A573ED6D}" type="slidenum">
              <a:rPr lang="ru-RU" sz="1100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06925C-78B5-495A-BFBB-C409A3F0EB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40178" y="519120"/>
            <a:ext cx="1139033" cy="15187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0FB7C9E-FDCF-4F45-8BD7-68AA9CC9A7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00150" y="2362200"/>
            <a:ext cx="5676900" cy="33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51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7EA1F6-8596-43E5-A2F3-8FDEF8B103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56" y="490539"/>
            <a:ext cx="1217345" cy="166166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F9FE6CB-FAC4-4465-BF35-B5CBAB3D5B08}"/>
              </a:ext>
            </a:extLst>
          </p:cNvPr>
          <p:cNvCxnSpPr>
            <a:cxnSpLocks/>
          </p:cNvCxnSpPr>
          <p:nvPr userDrawn="1"/>
        </p:nvCxnSpPr>
        <p:spPr>
          <a:xfrm>
            <a:off x="754856" y="790959"/>
            <a:ext cx="119243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1C0BF8-C3D2-4058-BFBD-D55C9F32375D}"/>
              </a:ext>
            </a:extLst>
          </p:cNvPr>
          <p:cNvSpPr txBox="1">
            <a:spLocks/>
          </p:cNvSpPr>
          <p:nvPr userDrawn="1"/>
        </p:nvSpPr>
        <p:spPr>
          <a:xfrm>
            <a:off x="9763304" y="6869990"/>
            <a:ext cx="3023949" cy="232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7110C7-4AC6-4552-8629-9149A573ED6D}" type="slidenum">
              <a:rPr lang="ru-RU" sz="11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B45BA7D-9A0B-4CBD-9ED5-BB626CECF3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00150" y="2362200"/>
            <a:ext cx="5676900" cy="33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6D2697-4E0C-40A2-8C90-D84EE658F60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40178" y="519120"/>
            <a:ext cx="1139033" cy="151871"/>
          </a:xfrm>
          <a:prstGeom prst="rect">
            <a:avLst/>
          </a:prstGeom>
        </p:spPr>
      </p:pic>
      <p:sp>
        <p:nvSpPr>
          <p:cNvPr id="8" name="Текст 5">
            <a:extLst>
              <a:ext uri="{FF2B5EF4-FFF2-40B4-BE49-F238E27FC236}">
                <a16:creationId xmlns:a16="http://schemas.microsoft.com/office/drawing/2014/main" id="{DEEE61BB-DB09-474F-903E-94C46AD82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02311" y="2362200"/>
            <a:ext cx="5676900" cy="33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34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7EA1F6-8596-43E5-A2F3-8FDEF8B103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56" y="490539"/>
            <a:ext cx="1217345" cy="166166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F9FE6CB-FAC4-4465-BF35-B5CBAB3D5B08}"/>
              </a:ext>
            </a:extLst>
          </p:cNvPr>
          <p:cNvCxnSpPr>
            <a:cxnSpLocks/>
          </p:cNvCxnSpPr>
          <p:nvPr userDrawn="1"/>
        </p:nvCxnSpPr>
        <p:spPr>
          <a:xfrm>
            <a:off x="754856" y="790959"/>
            <a:ext cx="119243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1C0BF8-C3D2-4058-BFBD-D55C9F32375D}"/>
              </a:ext>
            </a:extLst>
          </p:cNvPr>
          <p:cNvSpPr txBox="1">
            <a:spLocks/>
          </p:cNvSpPr>
          <p:nvPr userDrawn="1"/>
        </p:nvSpPr>
        <p:spPr>
          <a:xfrm>
            <a:off x="9763304" y="6869990"/>
            <a:ext cx="3023949" cy="232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7110C7-4AC6-4552-8629-9149A573ED6D}" type="slidenum">
              <a:rPr lang="ru-RU" sz="11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B45BA7D-9A0B-4CBD-9ED5-BB626CECF3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4856" y="1244600"/>
            <a:ext cx="5676900" cy="111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6D2697-4E0C-40A2-8C90-D84EE658F60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40178" y="519120"/>
            <a:ext cx="1139033" cy="151871"/>
          </a:xfrm>
          <a:prstGeom prst="rect">
            <a:avLst/>
          </a:prstGeom>
        </p:spPr>
      </p:pic>
      <p:sp>
        <p:nvSpPr>
          <p:cNvPr id="8" name="Текст 5">
            <a:extLst>
              <a:ext uri="{FF2B5EF4-FFF2-40B4-BE49-F238E27FC236}">
                <a16:creationId xmlns:a16="http://schemas.microsoft.com/office/drawing/2014/main" id="{DEEE61BB-DB09-474F-903E-94C46AD82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4854" y="1255485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EADE0A59-6807-4930-82EF-83BC54785B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4854" y="2652891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FB735D46-7BBF-4B52-82BA-1F497E615B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856" y="2662238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6013E5BE-DF75-4C55-B556-D0247A5461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4856" y="4325256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12" name="Текст 5">
            <a:extLst>
              <a:ext uri="{FF2B5EF4-FFF2-40B4-BE49-F238E27FC236}">
                <a16:creationId xmlns:a16="http://schemas.microsoft.com/office/drawing/2014/main" id="{8758A073-B72E-4CAA-BA3B-A71BAF61C1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24854" y="4202640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37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7EA1F6-8596-43E5-A2F3-8FDEF8B103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56" y="490539"/>
            <a:ext cx="1217345" cy="166166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F9FE6CB-FAC4-4465-BF35-B5CBAB3D5B08}"/>
              </a:ext>
            </a:extLst>
          </p:cNvPr>
          <p:cNvCxnSpPr>
            <a:cxnSpLocks/>
          </p:cNvCxnSpPr>
          <p:nvPr userDrawn="1"/>
        </p:nvCxnSpPr>
        <p:spPr>
          <a:xfrm>
            <a:off x="754856" y="790959"/>
            <a:ext cx="119243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1C0BF8-C3D2-4058-BFBD-D55C9F32375D}"/>
              </a:ext>
            </a:extLst>
          </p:cNvPr>
          <p:cNvSpPr txBox="1">
            <a:spLocks/>
          </p:cNvSpPr>
          <p:nvPr userDrawn="1"/>
        </p:nvSpPr>
        <p:spPr>
          <a:xfrm>
            <a:off x="9763304" y="6869990"/>
            <a:ext cx="3023949" cy="232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7110C7-4AC6-4552-8629-9149A573ED6D}" type="slidenum">
              <a:rPr lang="ru-RU" sz="11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B45BA7D-9A0B-4CBD-9ED5-BB626CECF3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4856" y="1244600"/>
            <a:ext cx="5676900" cy="111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6D2697-4E0C-40A2-8C90-D84EE658F60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40178" y="519120"/>
            <a:ext cx="1139033" cy="151871"/>
          </a:xfrm>
          <a:prstGeom prst="rect">
            <a:avLst/>
          </a:prstGeom>
        </p:spPr>
      </p:pic>
      <p:sp>
        <p:nvSpPr>
          <p:cNvPr id="8" name="Текст 5">
            <a:extLst>
              <a:ext uri="{FF2B5EF4-FFF2-40B4-BE49-F238E27FC236}">
                <a16:creationId xmlns:a16="http://schemas.microsoft.com/office/drawing/2014/main" id="{DEEE61BB-DB09-474F-903E-94C46AD82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4854" y="1255485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EADE0A59-6807-4930-82EF-83BC54785B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4854" y="2652891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FB735D46-7BBF-4B52-82BA-1F497E615B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856" y="2662238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6013E5BE-DF75-4C55-B556-D0247A5461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4856" y="4325256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12" name="Текст 5">
            <a:extLst>
              <a:ext uri="{FF2B5EF4-FFF2-40B4-BE49-F238E27FC236}">
                <a16:creationId xmlns:a16="http://schemas.microsoft.com/office/drawing/2014/main" id="{8758A073-B72E-4CAA-BA3B-A71BAF61C1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24854" y="4202640"/>
            <a:ext cx="5676900" cy="111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93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03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9" r:id="rId4"/>
    <p:sldLayoutId id="2147483677" r:id="rId5"/>
    <p:sldLayoutId id="2147483678" r:id="rId6"/>
    <p:sldLayoutId id="2147483680" r:id="rId7"/>
    <p:sldLayoutId id="2147483676" r:id="rId8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C3981DC-CED9-4518-997F-4C52F9961D43}"/>
              </a:ext>
            </a:extLst>
          </p:cNvPr>
          <p:cNvGrpSpPr/>
          <p:nvPr/>
        </p:nvGrpSpPr>
        <p:grpSpPr>
          <a:xfrm>
            <a:off x="-1" y="4292187"/>
            <a:ext cx="13439776" cy="3267488"/>
            <a:chOff x="-1" y="4292187"/>
            <a:chExt cx="13439776" cy="3267488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E3F43C79-F71A-4E49-96AA-0E0F148656BB}"/>
                </a:ext>
              </a:extLst>
            </p:cNvPr>
            <p:cNvGrpSpPr/>
            <p:nvPr/>
          </p:nvGrpSpPr>
          <p:grpSpPr>
            <a:xfrm>
              <a:off x="10303393" y="4292187"/>
              <a:ext cx="3136382" cy="3267488"/>
              <a:chOff x="10303393" y="3723208"/>
              <a:chExt cx="3136382" cy="3267488"/>
            </a:xfrm>
          </p:grpSpPr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491A66E1-4345-4C00-B4A6-31E944CC445E}"/>
                  </a:ext>
                </a:extLst>
              </p:cNvPr>
              <p:cNvSpPr/>
              <p:nvPr/>
            </p:nvSpPr>
            <p:spPr>
              <a:xfrm>
                <a:off x="11871583" y="3723208"/>
                <a:ext cx="1568192" cy="3267485"/>
              </a:xfrm>
              <a:prstGeom prst="rect">
                <a:avLst/>
              </a:prstGeom>
              <a:solidFill>
                <a:srgbClr val="F723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7233D"/>
                  </a:solidFill>
                </a:endParaRPr>
              </a:p>
            </p:txBody>
          </p:sp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28E9645-E07A-4247-B327-113928D70CA6}"/>
                  </a:ext>
                </a:extLst>
              </p:cNvPr>
              <p:cNvSpPr/>
              <p:nvPr/>
            </p:nvSpPr>
            <p:spPr>
              <a:xfrm>
                <a:off x="10303393" y="3723209"/>
                <a:ext cx="1568192" cy="32674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Равнобедренный треугольник 11">
                <a:extLst>
                  <a:ext uri="{FF2B5EF4-FFF2-40B4-BE49-F238E27FC236}">
                    <a16:creationId xmlns:a16="http://schemas.microsoft.com/office/drawing/2014/main" id="{66FF09D5-B7D0-472C-85D8-E22127A64CF3}"/>
                  </a:ext>
                </a:extLst>
              </p:cNvPr>
              <p:cNvSpPr/>
              <p:nvPr/>
            </p:nvSpPr>
            <p:spPr>
              <a:xfrm rot="5400000">
                <a:off x="9383026" y="4643579"/>
                <a:ext cx="3267484" cy="1426749"/>
              </a:xfrm>
              <a:prstGeom prst="triangle">
                <a:avLst>
                  <a:gd name="adj" fmla="val 50000"/>
                </a:avLst>
              </a:prstGeom>
              <a:solidFill>
                <a:srgbClr val="F723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Равнобедренный треугольник 12">
                <a:extLst>
                  <a:ext uri="{FF2B5EF4-FFF2-40B4-BE49-F238E27FC236}">
                    <a16:creationId xmlns:a16="http://schemas.microsoft.com/office/drawing/2014/main" id="{E4A5D74D-32A9-4EDD-B73E-498FD2A4109E}"/>
                  </a:ext>
                </a:extLst>
              </p:cNvPr>
              <p:cNvSpPr/>
              <p:nvPr/>
            </p:nvSpPr>
            <p:spPr>
              <a:xfrm rot="5400000">
                <a:off x="10951217" y="4643578"/>
                <a:ext cx="3267484" cy="1426749"/>
              </a:xfrm>
              <a:prstGeom prst="triangle">
                <a:avLst>
                  <a:gd name="adj" fmla="val 50000"/>
                </a:avLst>
              </a:prstGeom>
              <a:solidFill>
                <a:srgbClr val="7DD4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C73E5DCF-1AFD-46F5-9B88-84C1FECCA220}"/>
                </a:ext>
              </a:extLst>
            </p:cNvPr>
            <p:cNvSpPr/>
            <p:nvPr/>
          </p:nvSpPr>
          <p:spPr>
            <a:xfrm>
              <a:off x="-1" y="4292190"/>
              <a:ext cx="10303393" cy="3267485"/>
            </a:xfrm>
            <a:prstGeom prst="rect">
              <a:avLst/>
            </a:prstGeom>
            <a:solidFill>
              <a:srgbClr val="F7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B694F70-46F1-4735-849C-F9EC05AEE77D}"/>
              </a:ext>
            </a:extLst>
          </p:cNvPr>
          <p:cNvSpPr txBox="1"/>
          <p:nvPr/>
        </p:nvSpPr>
        <p:spPr>
          <a:xfrm>
            <a:off x="722167" y="1296639"/>
            <a:ext cx="11149416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0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Праздничная озвучка нн-800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3B01CB-2C0B-40BB-BE94-7A8830A2F317}"/>
              </a:ext>
            </a:extLst>
          </p:cNvPr>
          <p:cNvSpPr txBox="1"/>
          <p:nvPr/>
        </p:nvSpPr>
        <p:spPr>
          <a:xfrm>
            <a:off x="742950" y="2066080"/>
            <a:ext cx="9886575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700" cap="all" spc="200" dirty="0">
                <a:latin typeface="Arial" panose="020B0604020202020204" pitchFamily="34" charset="0"/>
                <a:cs typeface="Arial" panose="020B0604020202020204" pitchFamily="34" charset="0"/>
              </a:rPr>
              <a:t>Евдокимова Наталья Николаевна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E30093-6E26-4368-AFBB-2EA6E49C4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950" y="6488504"/>
            <a:ext cx="2138535" cy="29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7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1A73E6-E2ED-4633-A388-92DE0DDF9132}"/>
              </a:ext>
            </a:extLst>
          </p:cNvPr>
          <p:cNvSpPr txBox="1"/>
          <p:nvPr/>
        </p:nvSpPr>
        <p:spPr>
          <a:xfrm>
            <a:off x="723898" y="1332346"/>
            <a:ext cx="88510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План проекта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9A9D590-5C21-4DE7-A79C-730B5A170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50883"/>
              </p:ext>
            </p:extLst>
          </p:nvPr>
        </p:nvGraphicFramePr>
        <p:xfrm>
          <a:off x="750092" y="2057689"/>
          <a:ext cx="11941972" cy="5301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785">
                  <a:extLst>
                    <a:ext uri="{9D8B030D-6E8A-4147-A177-3AD203B41FA5}">
                      <a16:colId xmlns:a16="http://schemas.microsoft.com/office/drawing/2014/main" val="3323506537"/>
                    </a:ext>
                  </a:extLst>
                </a:gridCol>
                <a:gridCol w="4498591">
                  <a:extLst>
                    <a:ext uri="{9D8B030D-6E8A-4147-A177-3AD203B41FA5}">
                      <a16:colId xmlns:a16="http://schemas.microsoft.com/office/drawing/2014/main" val="3520586504"/>
                    </a:ext>
                  </a:extLst>
                </a:gridCol>
                <a:gridCol w="1751890">
                  <a:extLst>
                    <a:ext uri="{9D8B030D-6E8A-4147-A177-3AD203B41FA5}">
                      <a16:colId xmlns:a16="http://schemas.microsoft.com/office/drawing/2014/main" val="3059744833"/>
                    </a:ext>
                  </a:extLst>
                </a:gridCol>
                <a:gridCol w="5298706">
                  <a:extLst>
                    <a:ext uri="{9D8B030D-6E8A-4147-A177-3AD203B41FA5}">
                      <a16:colId xmlns:a16="http://schemas.microsoft.com/office/drawing/2014/main" val="2939158215"/>
                    </a:ext>
                  </a:extLst>
                </a:gridCol>
              </a:tblGrid>
              <a:tr h="6183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Этап/задача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680727"/>
                  </a:ext>
                </a:extLst>
              </a:tr>
              <a:tr h="78335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окончательной сметы проекта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01.01.2020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Определение точной стоимости затрат</a:t>
                      </a:r>
                    </a:p>
                    <a:p>
                      <a:pPr algn="l"/>
                      <a:endParaRPr lang="ru-RU" sz="180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020800"/>
                  </a:ext>
                </a:extLst>
              </a:tr>
              <a:tr h="100043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текстов 50 выпусков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01.03.2021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Отбор фактов и героев выпусков, составление текста и адаптация его для </a:t>
                      </a:r>
                      <a:r>
                        <a:rPr lang="ru-RU" sz="1800" i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аудиоформата</a:t>
                      </a: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indent="0" algn="l">
                        <a:buNone/>
                      </a:pPr>
                      <a:endParaRPr lang="ru-RU" sz="180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1978674"/>
                  </a:ext>
                </a:extLst>
              </a:tr>
              <a:tr h="783355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 корректности информации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01.04.2021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Вычитка текстов у экспертов-историков</a:t>
                      </a:r>
                    </a:p>
                    <a:p>
                      <a:pPr marL="0" indent="0" algn="l">
                        <a:buNone/>
                      </a:pPr>
                      <a:endParaRPr lang="ru-RU" sz="180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4258918"/>
                  </a:ext>
                </a:extLst>
              </a:tr>
              <a:tr h="100043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Озвучка и монтаж видео 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01.06.2021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Подбор и утверждение голосов и музыкального сопровождения, озвучка и монтаж аудио</a:t>
                      </a:r>
                    </a:p>
                    <a:p>
                      <a:pPr marL="0" indent="0" algn="l">
                        <a:buNone/>
                      </a:pPr>
                      <a:endParaRPr lang="ru-RU" sz="180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0716926"/>
                  </a:ext>
                </a:extLst>
              </a:tr>
              <a:tr h="100043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Передача прав на использование аудио «Команде 800»/администрации города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01.07.2021</a:t>
                      </a: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Передача файлов представителям администрации города.</a:t>
                      </a:r>
                    </a:p>
                    <a:p>
                      <a:pPr marL="0" indent="0" algn="l">
                        <a:buNone/>
                      </a:pPr>
                      <a:endParaRPr lang="ru-RU" sz="180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8108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6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7A971C-C698-4B85-A051-531ED91C9AE1}"/>
              </a:ext>
            </a:extLst>
          </p:cNvPr>
          <p:cNvSpPr txBox="1"/>
          <p:nvPr/>
        </p:nvSpPr>
        <p:spPr>
          <a:xfrm>
            <a:off x="733673" y="1332346"/>
            <a:ext cx="88510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смета проекта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A3E9C64-5284-4797-AFAE-C3B596D74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74266"/>
              </p:ext>
            </p:extLst>
          </p:nvPr>
        </p:nvGraphicFramePr>
        <p:xfrm>
          <a:off x="750166" y="2047299"/>
          <a:ext cx="12041274" cy="5079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16">
                  <a:extLst>
                    <a:ext uri="{9D8B030D-6E8A-4147-A177-3AD203B41FA5}">
                      <a16:colId xmlns:a16="http://schemas.microsoft.com/office/drawing/2014/main" val="233905066"/>
                    </a:ext>
                  </a:extLst>
                </a:gridCol>
                <a:gridCol w="3558059">
                  <a:extLst>
                    <a:ext uri="{9D8B030D-6E8A-4147-A177-3AD203B41FA5}">
                      <a16:colId xmlns:a16="http://schemas.microsoft.com/office/drawing/2014/main" val="448562716"/>
                    </a:ext>
                  </a:extLst>
                </a:gridCol>
                <a:gridCol w="2703853">
                  <a:extLst>
                    <a:ext uri="{9D8B030D-6E8A-4147-A177-3AD203B41FA5}">
                      <a16:colId xmlns:a16="http://schemas.microsoft.com/office/drawing/2014/main" val="3538627286"/>
                    </a:ext>
                  </a:extLst>
                </a:gridCol>
                <a:gridCol w="2798174">
                  <a:extLst>
                    <a:ext uri="{9D8B030D-6E8A-4147-A177-3AD203B41FA5}">
                      <a16:colId xmlns:a16="http://schemas.microsoft.com/office/drawing/2014/main" val="1418813020"/>
                    </a:ext>
                  </a:extLst>
                </a:gridCol>
                <a:gridCol w="2405172">
                  <a:extLst>
                    <a:ext uri="{9D8B030D-6E8A-4147-A177-3AD203B41FA5}">
                      <a16:colId xmlns:a16="http://schemas.microsoft.com/office/drawing/2014/main" val="3093883563"/>
                    </a:ext>
                  </a:extLst>
                </a:gridCol>
              </a:tblGrid>
              <a:tr h="3612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№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Наименование расходов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Стоимость (руб.)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Количество (шт.)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Запрашиваемая Сумма (руб.)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373168"/>
                  </a:ext>
                </a:extLst>
              </a:tr>
              <a:tr h="66226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текстов выпусков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772330"/>
                  </a:ext>
                </a:extLst>
              </a:tr>
              <a:tr h="6889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Работа историка-корректора</a:t>
                      </a:r>
                      <a:endParaRPr sz="1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6319683"/>
                  </a:ext>
                </a:extLst>
              </a:tr>
              <a:tr h="7034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Озвучка</a:t>
                      </a:r>
                      <a:endParaRPr sz="1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3029948"/>
                  </a:ext>
                </a:extLst>
              </a:tr>
              <a:tr h="7034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Заключение договоров на отчуждение прав </a:t>
                      </a:r>
                      <a:endParaRPr sz="1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6326783"/>
                  </a:ext>
                </a:extLst>
              </a:tr>
              <a:tr h="7034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Покупка музыкальной подложки</a:t>
                      </a:r>
                      <a:endParaRPr sz="1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1622681"/>
                  </a:ext>
                </a:extLst>
              </a:tr>
              <a:tr h="7034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16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Обработка и монтаж аудио</a:t>
                      </a:r>
                      <a:endParaRPr sz="1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65418"/>
                  </a:ext>
                </a:extLst>
              </a:tr>
              <a:tr h="284253">
                <a:tc gridSpan="4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100 000</a:t>
                      </a:r>
                      <a:endParaRPr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32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41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3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BBCA2204-4296-489E-93DC-9765077AF3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25" y="2051051"/>
            <a:ext cx="6242050" cy="4681532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Наташа Белкина, диктор, звукорежиссер</a:t>
            </a:r>
            <a:endParaRPr lang="ru-RU" dirty="0">
              <a:latin typeface="Montserrat" pitchFamily="2" charset="0"/>
            </a:endParaRPr>
          </a:p>
          <a:p>
            <a:pPr lvl="0"/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Павел Кирин, технический директор</a:t>
            </a:r>
            <a:b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endParaRPr lang="ru-RU" dirty="0">
              <a:solidFill>
                <a:schemeClr val="dk1"/>
              </a:solidFill>
              <a:latin typeface="Montserrat" pitchFamily="2" charset="0"/>
              <a:ea typeface="Arial"/>
              <a:cs typeface="Arial"/>
              <a:sym typeface="Arial"/>
            </a:endParaRPr>
          </a:p>
          <a:p>
            <a:pPr lvl="0"/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Создание </a:t>
            </a:r>
            <a:r>
              <a:rPr lang="ru-RU" dirty="0" err="1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аудиовыпусков</a:t>
            </a:r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 радиопрограмм, озвучка презентаций и обучающих программ для международных компаний (таких как </a:t>
            </a:r>
            <a:r>
              <a:rPr lang="ru-RU" dirty="0" err="1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Хэтч</a:t>
            </a:r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 и </a:t>
            </a:r>
            <a:r>
              <a:rPr lang="ru-RU" dirty="0" err="1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Гленкор</a:t>
            </a:r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), постоянное сотрудничество с зарубежными </a:t>
            </a:r>
            <a:r>
              <a:rPr lang="ru-RU" dirty="0" err="1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Ютуб</a:t>
            </a:r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-каналами по озвучке </a:t>
            </a:r>
            <a:r>
              <a:rPr lang="ru-RU" dirty="0" err="1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муьтфильмов</a:t>
            </a:r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 и другой видеопродукции. </a:t>
            </a:r>
            <a:b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Участие в озвучке рекламы таких компаний как «Сбербанк», «Росбанк», «</a:t>
            </a:r>
            <a:r>
              <a:rPr lang="ru-RU" dirty="0" err="1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Летуаль</a:t>
            </a:r>
            <a:r>
              <a:rPr lang="ru-RU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», </a:t>
            </a:r>
            <a:r>
              <a:rPr lang="ru-RU" dirty="0"/>
              <a:t>авиакомпании «</a:t>
            </a:r>
            <a:r>
              <a:rPr lang="ru-RU" dirty="0" err="1"/>
              <a:t>Ибериа</a:t>
            </a:r>
            <a:r>
              <a:rPr lang="ru-RU" dirty="0"/>
              <a:t>», «Фольксваген», «</a:t>
            </a:r>
            <a:r>
              <a:rPr lang="ru-RU" dirty="0" err="1"/>
              <a:t>Тезтур</a:t>
            </a:r>
            <a:r>
              <a:rPr lang="en-US" dirty="0"/>
              <a:t>»</a:t>
            </a:r>
            <a:r>
              <a:rPr lang="ru-RU" dirty="0"/>
              <a:t>.</a:t>
            </a:r>
            <a:endParaRPr lang="ru-RU" dirty="0">
              <a:solidFill>
                <a:schemeClr val="dk1"/>
              </a:solidFill>
              <a:latin typeface="Montserrat" pitchFamily="2" charset="0"/>
              <a:ea typeface="Arial"/>
              <a:cs typeface="Arial"/>
              <a:sym typeface="Arial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99968A-4CC6-4309-B561-D4DA5A249EE8}"/>
              </a:ext>
            </a:extLst>
          </p:cNvPr>
          <p:cNvSpPr txBox="1"/>
          <p:nvPr/>
        </p:nvSpPr>
        <p:spPr>
          <a:xfrm>
            <a:off x="724147" y="1332346"/>
            <a:ext cx="88510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Команда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757953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E53E2D1-983B-4165-86A8-E11CC2039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43421" y="2217257"/>
            <a:ext cx="7952932" cy="4061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77EAFE-1426-40BE-BD43-22B58C2F459A}"/>
              </a:ext>
            </a:extLst>
          </p:cNvPr>
          <p:cNvSpPr txBox="1"/>
          <p:nvPr/>
        </p:nvSpPr>
        <p:spPr>
          <a:xfrm>
            <a:off x="742950" y="2354950"/>
            <a:ext cx="1182766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200" b="1" spc="1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Название проекта: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F8E6B-B4E6-4E74-AC46-164BC51B56B4}"/>
              </a:ext>
            </a:extLst>
          </p:cNvPr>
          <p:cNvSpPr txBox="1"/>
          <p:nvPr/>
        </p:nvSpPr>
        <p:spPr>
          <a:xfrm>
            <a:off x="742950" y="3285221"/>
            <a:ext cx="5032671" cy="26161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Автор: Евдокимова Наталья Николаевна</a:t>
            </a:r>
          </a:p>
          <a:p>
            <a:pPr>
              <a:spcBef>
                <a:spcPts val="2400"/>
              </a:spcBef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</a:t>
            </a:r>
            <a:r>
              <a:rPr lang="ru-R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городской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Стадия реализации: начальная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DB0BD-D7F0-42E2-83CE-DFB8D7F77E4B}"/>
              </a:ext>
            </a:extLst>
          </p:cNvPr>
          <p:cNvSpPr txBox="1"/>
          <p:nvPr/>
        </p:nvSpPr>
        <p:spPr>
          <a:xfrm>
            <a:off x="6899275" y="3285221"/>
            <a:ext cx="5724694" cy="4370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реализации: 01.01.2021 – 31.07.2021</a:t>
            </a:r>
          </a:p>
          <a:p>
            <a:pPr>
              <a:spcBef>
                <a:spcPts val="2400"/>
              </a:spcBef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проекта: 100 000</a:t>
            </a:r>
          </a:p>
          <a:p>
            <a:pPr>
              <a:spcBef>
                <a:spcPts val="2400"/>
              </a:spcBef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Показатели: 50 тематических выпусков </a:t>
            </a:r>
          </a:p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дикторских голоса</a:t>
            </a:r>
          </a:p>
          <a:p>
            <a:pPr>
              <a:spcBef>
                <a:spcPts val="240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площадок в городе</a:t>
            </a:r>
          </a:p>
          <a:p>
            <a:pPr>
              <a:spcBef>
                <a:spcPts val="2400"/>
              </a:spcBef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E73CF9-2487-4212-94AA-1164157D1C70}"/>
              </a:ext>
            </a:extLst>
          </p:cNvPr>
          <p:cNvSpPr txBox="1"/>
          <p:nvPr/>
        </p:nvSpPr>
        <p:spPr>
          <a:xfrm>
            <a:off x="724147" y="1332346"/>
            <a:ext cx="88510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Общая информация по проекту</a:t>
            </a:r>
          </a:p>
        </p:txBody>
      </p:sp>
    </p:spTree>
    <p:extLst>
      <p:ext uri="{BB962C8B-B14F-4D97-AF65-F5344CB8AC3E}">
        <p14:creationId xmlns:p14="http://schemas.microsoft.com/office/powerpoint/2010/main" val="195939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BFAD3F-6BE0-4429-9A61-885187D20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167" y="2374900"/>
            <a:ext cx="5574982" cy="37798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9D5D9E-9E2D-49B6-986E-31167C7DAC81}"/>
              </a:ext>
            </a:extLst>
          </p:cNvPr>
          <p:cNvSpPr txBox="1"/>
          <p:nvPr/>
        </p:nvSpPr>
        <p:spPr>
          <a:xfrm>
            <a:off x="5806456" y="3115040"/>
            <a:ext cx="160528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Медиапроекты, кино</a:t>
            </a:r>
          </a:p>
          <a:p>
            <a:pPr lvl="0" algn="ctr">
              <a:lnSpc>
                <a:spcPct val="90000"/>
              </a:lnSpc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6C200D-5425-424B-847B-6D948D3481A1}"/>
              </a:ext>
            </a:extLst>
          </p:cNvPr>
          <p:cNvSpPr txBox="1"/>
          <p:nvPr/>
        </p:nvSpPr>
        <p:spPr>
          <a:xfrm>
            <a:off x="724147" y="1332346"/>
            <a:ext cx="8076953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Привязка проекта к 800-летию нижнего новгорода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03FE86E-444E-4783-8479-88EBC66E5C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07" y="2374900"/>
            <a:ext cx="5370833" cy="4357687"/>
          </a:xfrm>
        </p:spPr>
        <p:txBody>
          <a:bodyPr anchor="ctr"/>
          <a:lstStyle/>
          <a:p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Истории, люди и факты о Нижнем Новгороде - в репродукторах, транспорте и по радио. </a:t>
            </a:r>
            <a:b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b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Проект создаст торжественную атмосферу и пробудит в нижегородцах чувство гордости за свой город, а гостям праздника поможет узнать о Нижнем Новгороде много нового и интересного. </a:t>
            </a:r>
            <a:b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b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Проект будет актуален не только в год 800-летия, но и в другие Дни города.</a:t>
            </a:r>
            <a:b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Озвучу можно будет включать в  транспорте, и других общественных местах (парках, ТРЦ, стадионах).</a:t>
            </a:r>
            <a:b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Также и можно будет использовать для трансляции на радио.</a:t>
            </a:r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74AF2C6-BC22-4CCD-9828-B628A4E74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27522" y="2524576"/>
            <a:ext cx="469802" cy="5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79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D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D2CF219-BC5E-4809-BF78-57C17E846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25" y="2051050"/>
            <a:ext cx="6614431" cy="4727348"/>
          </a:xfrm>
        </p:spPr>
        <p:txBody>
          <a:bodyPr anchor="ctr"/>
          <a:lstStyle/>
          <a:p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Короткие информативные аудиосообщения с интересными фактами о Нижем Новгороде. Они будут звучать из городских репродукторов в день 800-летия.   </a:t>
            </a:r>
            <a:endParaRPr lang="ru-RU" b="0" i="0" u="none" strike="noStrike" cap="none" dirty="0">
              <a:solidFill>
                <a:srgbClr val="000000"/>
              </a:solidFill>
              <a:latin typeface="Montserrat" pitchFamily="2" charset="0"/>
              <a:ea typeface="Arial"/>
              <a:cs typeface="Arial"/>
              <a:sym typeface="Arial"/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6BE80-5B3E-4310-8FF5-808F6CFE5B04}"/>
              </a:ext>
            </a:extLst>
          </p:cNvPr>
          <p:cNvSpPr txBox="1"/>
          <p:nvPr/>
        </p:nvSpPr>
        <p:spPr>
          <a:xfrm>
            <a:off x="724147" y="1332346"/>
            <a:ext cx="807695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Описание проекта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21E057-8619-42AC-A349-044E585B02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401" r="10503" b="3280"/>
          <a:stretch/>
        </p:blipFill>
        <p:spPr>
          <a:xfrm>
            <a:off x="6746508" y="792163"/>
            <a:ext cx="6693267" cy="676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7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BEE9C11-BC40-49FF-BEE2-C677EA8073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25" y="2051051"/>
            <a:ext cx="7600949" cy="4681537"/>
          </a:xfrm>
        </p:spPr>
        <p:txBody>
          <a:bodyPr anchor="ctr"/>
          <a:lstStyle/>
          <a:p>
            <a:pPr lvl="0">
              <a:buClr>
                <a:srgbClr val="000000"/>
              </a:buClr>
              <a:buSzPts val="1800"/>
            </a:pPr>
            <a:r>
              <a:rPr lang="ru-RU" b="0" i="0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– создать яркое и запоминающееся праздничное </a:t>
            </a:r>
            <a:r>
              <a:rPr lang="ru-RU" b="0" i="0" u="none" strike="noStrike" cap="none" dirty="0" err="1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аудиооформление</a:t>
            </a:r>
            <a:r>
              <a:rPr lang="ru-RU" b="0" i="0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 800-летия города,</a:t>
            </a:r>
            <a:endParaRPr lang="ru-RU" dirty="0">
              <a:latin typeface="Montserrat" pitchFamily="2" charset="0"/>
            </a:endParaRPr>
          </a:p>
          <a:p>
            <a:pPr lvl="0">
              <a:buClr>
                <a:srgbClr val="000000"/>
              </a:buClr>
              <a:buSzPts val="1800"/>
            </a:pPr>
            <a:r>
              <a:rPr lang="ru-RU" b="0" i="0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– познакомить жителей и гостей города с интересными фактами о нем,</a:t>
            </a:r>
            <a:endParaRPr lang="ru-RU" dirty="0">
              <a:latin typeface="Montserrat" pitchFamily="2" charset="0"/>
            </a:endParaRPr>
          </a:p>
          <a:p>
            <a:pPr lvl="0">
              <a:buClr>
                <a:srgbClr val="000000"/>
              </a:buClr>
              <a:buSzPts val="1800"/>
            </a:pPr>
            <a:r>
              <a:rPr lang="ru-RU" b="0" i="0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– </a:t>
            </a:r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охватить, как минимум 50 исторических фактов и личностей,</a:t>
            </a:r>
            <a:b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</a:br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- сделать качественный продукт с привлечением профессиональных дикторов (разных голосов),</a:t>
            </a:r>
            <a:endParaRPr lang="ru-RU" dirty="0">
              <a:latin typeface="Montserrat" pitchFamily="2" charset="0"/>
            </a:endParaRPr>
          </a:p>
          <a:p>
            <a:pPr lvl="0">
              <a:buClr>
                <a:srgbClr val="000000"/>
              </a:buClr>
              <a:buSzPts val="1800"/>
            </a:pPr>
            <a:r>
              <a:rPr lang="ru-RU" b="0" i="0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– предоставить аудиофайлы в распоряжение администрации до 1 июля 2021 года.</a:t>
            </a:r>
            <a:endParaRPr lang="ru-RU" dirty="0">
              <a:latin typeface="Montserrat" pitchFamily="2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78C541-D399-4CB3-985E-9441A3142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19664" y="3928009"/>
            <a:ext cx="746635" cy="7466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385180-4BE9-4286-AF1E-80CEBE2185C1}"/>
              </a:ext>
            </a:extLst>
          </p:cNvPr>
          <p:cNvSpPr txBox="1"/>
          <p:nvPr/>
        </p:nvSpPr>
        <p:spPr>
          <a:xfrm>
            <a:off x="724147" y="1332346"/>
            <a:ext cx="807695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цель проекта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236FC93D-3C5E-4983-9926-9C804F8ADF5F}"/>
              </a:ext>
            </a:extLst>
          </p:cNvPr>
          <p:cNvCxnSpPr/>
          <p:nvPr/>
        </p:nvCxnSpPr>
        <p:spPr>
          <a:xfrm>
            <a:off x="9289142" y="2051050"/>
            <a:ext cx="0" cy="4681538"/>
          </a:xfrm>
          <a:prstGeom prst="line">
            <a:avLst/>
          </a:prstGeom>
          <a:ln>
            <a:solidFill>
              <a:srgbClr val="F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20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3C6EEEC-B10E-41C7-9F80-47F36B4A3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0081" y="3721918"/>
            <a:ext cx="685800" cy="910459"/>
          </a:xfrm>
          <a:prstGeom prst="rect">
            <a:avLst/>
          </a:prstGeom>
        </p:spPr>
      </p:pic>
      <p:sp>
        <p:nvSpPr>
          <p:cNvPr id="2" name="Текст 1">
            <a:extLst>
              <a:ext uri="{FF2B5EF4-FFF2-40B4-BE49-F238E27FC236}">
                <a16:creationId xmlns:a16="http://schemas.microsoft.com/office/drawing/2014/main" id="{4E55C35B-06BA-4688-A1E1-056EBFDC2B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25" y="2051050"/>
            <a:ext cx="7600950" cy="4681538"/>
          </a:xfrm>
        </p:spPr>
        <p:txBody>
          <a:bodyPr anchor="ctr"/>
          <a:lstStyle/>
          <a:p>
            <a:r>
              <a:rPr lang="ru-RU" b="0" i="0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Город получит качественный, интересный и полезный продукт, который даст жителям и гостям дополнительные знания о Нижнем Новгороде и позитивный опыт  проведения праздников. А в дальнейшем продукт можно будет использовать неоднократно.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C39CCB-6108-4E2D-A12D-11DC51993D7C}"/>
              </a:ext>
            </a:extLst>
          </p:cNvPr>
          <p:cNvSpPr txBox="1"/>
          <p:nvPr/>
        </p:nvSpPr>
        <p:spPr>
          <a:xfrm>
            <a:off x="724147" y="1332346"/>
            <a:ext cx="807695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наследие проекта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822BD04-9C52-4CFA-B554-FC0486DC8E7C}"/>
              </a:ext>
            </a:extLst>
          </p:cNvPr>
          <p:cNvCxnSpPr/>
          <p:nvPr/>
        </p:nvCxnSpPr>
        <p:spPr>
          <a:xfrm>
            <a:off x="9289142" y="2051050"/>
            <a:ext cx="0" cy="4681538"/>
          </a:xfrm>
          <a:prstGeom prst="line">
            <a:avLst/>
          </a:prstGeom>
          <a:ln>
            <a:solidFill>
              <a:srgbClr val="F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5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93B882E4-DDD9-4A95-A213-11E0022C1A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25" y="2051050"/>
            <a:ext cx="7575550" cy="4681538"/>
          </a:xfrm>
        </p:spPr>
        <p:txBody>
          <a:bodyPr anchor="ctr"/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C0241C-D52E-4147-9E61-E01F69359D59}"/>
              </a:ext>
            </a:extLst>
          </p:cNvPr>
          <p:cNvSpPr txBox="1"/>
          <p:nvPr/>
        </p:nvSpPr>
        <p:spPr>
          <a:xfrm>
            <a:off x="724147" y="1332346"/>
            <a:ext cx="807695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масштабирование проекта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B5E45C-53FB-461C-8D2A-DD310B9CA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2931" y="3901281"/>
            <a:ext cx="800100" cy="800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E68A1C-3BBB-43F2-9922-42C8D55807E4}"/>
              </a:ext>
            </a:extLst>
          </p:cNvPr>
          <p:cNvSpPr txBox="1"/>
          <p:nvPr/>
        </p:nvSpPr>
        <p:spPr>
          <a:xfrm>
            <a:off x="-2555751" y="2565400"/>
            <a:ext cx="1695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Занесите информацию по проекту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2D4418E-1A95-4834-B2C4-99E01A5DCDC5}"/>
              </a:ext>
            </a:extLst>
          </p:cNvPr>
          <p:cNvCxnSpPr/>
          <p:nvPr/>
        </p:nvCxnSpPr>
        <p:spPr>
          <a:xfrm>
            <a:off x="9289142" y="2051050"/>
            <a:ext cx="0" cy="4681538"/>
          </a:xfrm>
          <a:prstGeom prst="line">
            <a:avLst/>
          </a:prstGeom>
          <a:ln>
            <a:solidFill>
              <a:srgbClr val="F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48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D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E49789E5-B4A2-421E-9F5B-E5B17C8256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158" y="2051049"/>
            <a:ext cx="6237958" cy="4716463"/>
          </a:xfrm>
        </p:spPr>
        <p:txBody>
          <a:bodyPr anchor="ctr"/>
          <a:lstStyle/>
          <a:p>
            <a:r>
              <a:rPr lang="ru-RU" b="1" u="none" strike="noStrike" cap="none" dirty="0">
                <a:latin typeface="Montserrat Black" pitchFamily="2" charset="0"/>
                <a:ea typeface="Fira Sans"/>
                <a:cs typeface="Fira Sans"/>
                <a:sym typeface="Fira Sans"/>
              </a:rPr>
              <a:t>КОЛИЧЕСТВЕННЫЕ ПОКАЗАТЕЛИ ПРОЕКТА</a:t>
            </a:r>
          </a:p>
          <a:p>
            <a:pPr lvl="0"/>
            <a:endParaRPr lang="en-US" u="none" strike="noStrike" cap="none" dirty="0">
              <a:solidFill>
                <a:srgbClr val="000000"/>
              </a:solidFill>
              <a:latin typeface="Montserrat Medium" pitchFamily="2" charset="0"/>
              <a:ea typeface="Arial"/>
              <a:cs typeface="Arial"/>
              <a:sym typeface="Arial"/>
            </a:endParaRPr>
          </a:p>
          <a:p>
            <a:pPr lvl="0"/>
            <a:r>
              <a:rPr lang="ru-RU" u="none" strike="noStrike" cap="none" dirty="0">
                <a:solidFill>
                  <a:srgbClr val="000000"/>
                </a:solidFill>
                <a:latin typeface="Montserrat Medium" pitchFamily="2" charset="0"/>
                <a:ea typeface="Arial"/>
                <a:cs typeface="Arial"/>
                <a:sym typeface="Arial"/>
              </a:rPr>
              <a:t>–1 млн слушателей в городе и области (минимум)</a:t>
            </a:r>
            <a:endParaRPr lang="ru-RU" u="none" strike="noStrike" cap="none" dirty="0">
              <a:solidFill>
                <a:srgbClr val="000000"/>
              </a:solidFill>
              <a:latin typeface="Montserrat Medium" pitchFamily="2" charset="0"/>
              <a:ea typeface="Quattrocento Sans"/>
              <a:cs typeface="Quattrocento Sans"/>
              <a:sym typeface="Quattrocento Sans"/>
            </a:endParaRPr>
          </a:p>
          <a:p>
            <a:pPr lvl="0"/>
            <a:r>
              <a:rPr lang="ru-RU" u="none" strike="noStrike" cap="none" dirty="0">
                <a:solidFill>
                  <a:srgbClr val="000000"/>
                </a:solidFill>
                <a:latin typeface="Montserrat Medium" pitchFamily="2" charset="0"/>
                <a:ea typeface="Arial"/>
                <a:cs typeface="Arial"/>
                <a:sym typeface="Arial"/>
              </a:rPr>
              <a:t>–  50 тематических выпусков (сообщений)</a:t>
            </a:r>
          </a:p>
          <a:p>
            <a:pPr lvl="0"/>
            <a:r>
              <a:rPr lang="ru-RU" dirty="0">
                <a:solidFill>
                  <a:srgbClr val="000000"/>
                </a:solidFill>
                <a:latin typeface="Montserrat Medium" pitchFamily="2" charset="0"/>
                <a:ea typeface="Arial"/>
                <a:cs typeface="Arial"/>
                <a:sym typeface="Arial"/>
              </a:rPr>
              <a:t>– 4 дикторских голоса</a:t>
            </a:r>
            <a:endParaRPr lang="ru-RU" u="none" strike="noStrike" cap="none" dirty="0">
              <a:solidFill>
                <a:srgbClr val="000000"/>
              </a:solidFill>
              <a:latin typeface="Montserrat Medium" pitchFamily="2" charset="0"/>
              <a:ea typeface="Arial"/>
              <a:cs typeface="Arial"/>
              <a:sym typeface="Arial"/>
            </a:endParaRPr>
          </a:p>
          <a:p>
            <a:pPr lvl="0"/>
            <a:r>
              <a:rPr lang="ru-RU" u="none" strike="noStrike" cap="none" dirty="0">
                <a:solidFill>
                  <a:srgbClr val="000000"/>
                </a:solidFill>
                <a:latin typeface="Montserrat Medium" pitchFamily="2" charset="0"/>
                <a:ea typeface="Arial"/>
                <a:cs typeface="Arial"/>
                <a:sym typeface="Arial"/>
              </a:rPr>
              <a:t>– 15 городских площадок</a:t>
            </a:r>
          </a:p>
          <a:p>
            <a:pPr lvl="0"/>
            <a:r>
              <a:rPr lang="ru-RU" u="none" strike="noStrike" cap="none" dirty="0">
                <a:solidFill>
                  <a:srgbClr val="000000"/>
                </a:solidFill>
                <a:latin typeface="Montserrat Medium" pitchFamily="2" charset="0"/>
                <a:ea typeface="Arial"/>
                <a:cs typeface="Arial"/>
                <a:sym typeface="Arial"/>
              </a:rPr>
              <a:t>– 3 городские и 1 областная радиостанции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982FC-20B0-4ECC-B618-1D726E30C05D}"/>
              </a:ext>
            </a:extLst>
          </p:cNvPr>
          <p:cNvSpPr txBox="1"/>
          <p:nvPr/>
        </p:nvSpPr>
        <p:spPr>
          <a:xfrm>
            <a:off x="724147" y="1332346"/>
            <a:ext cx="807695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Показатели проекта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00093A-133E-4887-A5FF-6DF4578EB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7756" y="7997032"/>
            <a:ext cx="865213" cy="7366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E5E6830-52A1-4C29-AFF6-EC66B19A009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401" r="10503" b="3280"/>
          <a:stretch/>
        </p:blipFill>
        <p:spPr>
          <a:xfrm>
            <a:off x="6746508" y="792163"/>
            <a:ext cx="6693267" cy="676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8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D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E49789E5-B4A2-421E-9F5B-E5B17C8256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158" y="2051049"/>
            <a:ext cx="6237958" cy="4716463"/>
          </a:xfrm>
        </p:spPr>
        <p:txBody>
          <a:bodyPr anchor="ctr"/>
          <a:lstStyle/>
          <a:p>
            <a:r>
              <a:rPr lang="ru-RU" b="1" u="none" strike="noStrike" cap="none" dirty="0">
                <a:latin typeface="Montserrat Black" pitchFamily="2" charset="0"/>
                <a:ea typeface="Fira Sans"/>
                <a:cs typeface="Fira Sans"/>
                <a:sym typeface="Fira Sans"/>
              </a:rPr>
              <a:t>КОЛИЧЕСТВЕННЫЕ ПОКАЗАТЕЛИ ПРОЕКТА</a:t>
            </a:r>
          </a:p>
          <a:p>
            <a:pPr lvl="0"/>
            <a:endParaRPr lang="en-US" u="none" strike="noStrike" cap="none" dirty="0">
              <a:solidFill>
                <a:srgbClr val="000000"/>
              </a:solidFill>
              <a:latin typeface="Montserrat Medium" pitchFamily="2" charset="0"/>
              <a:ea typeface="Arial"/>
              <a:cs typeface="Arial"/>
              <a:sym typeface="Arial"/>
            </a:endParaRPr>
          </a:p>
          <a:p>
            <a:pPr lvl="0" algn="just"/>
            <a:r>
              <a:rPr lang="ru-RU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– Повышение интереса к истории своего города.</a:t>
            </a:r>
            <a:endParaRPr lang="ru-RU" dirty="0">
              <a:latin typeface="Montserrat" pitchFamily="2" charset="0"/>
            </a:endParaRPr>
          </a:p>
          <a:p>
            <a:pPr lvl="0" algn="just"/>
            <a:endParaRPr lang="ru-RU" u="none" strike="noStrike" cap="none" dirty="0">
              <a:solidFill>
                <a:srgbClr val="000000"/>
              </a:solidFill>
              <a:latin typeface="Montserrat" pitchFamily="2" charset="0"/>
              <a:ea typeface="Arial"/>
              <a:cs typeface="Arial"/>
              <a:sym typeface="Arial"/>
            </a:endParaRPr>
          </a:p>
          <a:p>
            <a:pPr lvl="0" algn="just"/>
            <a:r>
              <a:rPr lang="ru-RU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– Формирование торжественной атмосферы во время праздника.</a:t>
            </a:r>
            <a:endParaRPr lang="ru-RU" dirty="0">
              <a:latin typeface="Montserrat" pitchFamily="2" charset="0"/>
            </a:endParaRPr>
          </a:p>
          <a:p>
            <a:pPr lvl="0" algn="just"/>
            <a:endParaRPr lang="ru-RU" u="none" strike="noStrike" cap="none" dirty="0">
              <a:solidFill>
                <a:srgbClr val="000000"/>
              </a:solidFill>
              <a:latin typeface="Montserrat" pitchFamily="2" charset="0"/>
              <a:ea typeface="Arial"/>
              <a:cs typeface="Arial"/>
              <a:sym typeface="Arial"/>
            </a:endParaRPr>
          </a:p>
          <a:p>
            <a:pPr lvl="0" algn="just"/>
            <a:r>
              <a:rPr lang="ru-RU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– </a:t>
            </a:r>
            <a:r>
              <a:rPr lang="ru-RU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Создание продукта, который может быть неоднократно использован</a:t>
            </a:r>
            <a:r>
              <a:rPr lang="ru-RU" u="none" strike="noStrike" cap="none" dirty="0">
                <a:solidFill>
                  <a:srgbClr val="000000"/>
                </a:solidFill>
                <a:latin typeface="Montserrat" pitchFamily="2" charset="0"/>
                <a:ea typeface="Arial"/>
                <a:cs typeface="Arial"/>
                <a:sym typeface="Arial"/>
              </a:rPr>
              <a:t>.</a:t>
            </a:r>
            <a:endParaRPr lang="ru-RU" dirty="0">
              <a:latin typeface="Montserrat" pitchFamily="2" charset="0"/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982FC-20B0-4ECC-B618-1D726E30C05D}"/>
              </a:ext>
            </a:extLst>
          </p:cNvPr>
          <p:cNvSpPr txBox="1"/>
          <p:nvPr/>
        </p:nvSpPr>
        <p:spPr>
          <a:xfrm>
            <a:off x="724147" y="1332346"/>
            <a:ext cx="807695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Показатели проекта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00093A-133E-4887-A5FF-6DF4578EB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7756" y="7997032"/>
            <a:ext cx="865213" cy="7366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E5E6830-52A1-4C29-AFF6-EC66B19A009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401" r="10503" b="3280"/>
          <a:stretch/>
        </p:blipFill>
        <p:spPr>
          <a:xfrm>
            <a:off x="6746508" y="792163"/>
            <a:ext cx="6693267" cy="676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7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43B00D7A-B30F-4D39-9BC7-AD64AE2038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700" y="2051050"/>
            <a:ext cx="7715249" cy="4681538"/>
          </a:xfrm>
        </p:spPr>
        <p:txBody>
          <a:bodyPr anchor="ctr"/>
          <a:lstStyle/>
          <a:p>
            <a:pPr lvl="0"/>
            <a:r>
              <a:rPr lang="ru-RU" dirty="0">
                <a:solidFill>
                  <a:schemeClr val="dk1"/>
                </a:solidFill>
                <a:latin typeface="Montserrat" pitchFamily="2" charset="0"/>
              </a:rPr>
              <a:t>Существуют крупные (длительные) познавательные аудио и видео программы об истории Нижнего Новгорода, однако их невозможно слушать одномоментно.</a:t>
            </a:r>
          </a:p>
          <a:p>
            <a:pPr lvl="0"/>
            <a:endParaRPr lang="ru-RU" dirty="0">
              <a:solidFill>
                <a:schemeClr val="dk1"/>
              </a:solidFill>
              <a:latin typeface="Montserrat" pitchFamily="2" charset="0"/>
            </a:endParaRPr>
          </a:p>
          <a:p>
            <a:pPr lvl="0"/>
            <a:r>
              <a:rPr lang="ru-RU" u="none" strike="noStrike" cap="none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Аудиосообщения будут яркие, краткие, их можно будет прослушать целиком просто проходя мимо репродуктора или же проезжая од одной остановки  до другой. </a:t>
            </a:r>
          </a:p>
          <a:p>
            <a:pPr lvl="0"/>
            <a:endParaRPr lang="ru-RU" dirty="0">
              <a:solidFill>
                <a:schemeClr val="dk1"/>
              </a:solidFill>
              <a:latin typeface="Montserrat" pitchFamily="2" charset="0"/>
              <a:ea typeface="Arial"/>
              <a:cs typeface="Arial"/>
              <a:sym typeface="Arial"/>
            </a:endParaRPr>
          </a:p>
          <a:p>
            <a:pPr lvl="0"/>
            <a:r>
              <a:rPr lang="ru-RU" u="none" strike="noStrike" cap="none" dirty="0">
                <a:solidFill>
                  <a:schemeClr val="dk1"/>
                </a:solidFill>
                <a:latin typeface="Montserrat" pitchFamily="2" charset="0"/>
                <a:ea typeface="Arial"/>
                <a:cs typeface="Arial"/>
                <a:sym typeface="Arial"/>
              </a:rPr>
              <a:t>Такие сообщения очень удобны в местах, где люди прогуливаются (а не проводят много времени), а также на радиостанциях (где также выход в эфир строго ограничен).</a:t>
            </a:r>
            <a:endParaRPr lang="ru-RU" dirty="0">
              <a:latin typeface="Montserrat" pitchFamily="2" charset="0"/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23379-B94D-414A-97FD-3A2B69A952F1}"/>
              </a:ext>
            </a:extLst>
          </p:cNvPr>
          <p:cNvSpPr txBox="1"/>
          <p:nvPr/>
        </p:nvSpPr>
        <p:spPr>
          <a:xfrm>
            <a:off x="724147" y="1332346"/>
            <a:ext cx="88510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800" b="1" cap="all" spc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Конкурентные преимущества проекта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376584-46D2-4FBB-B678-5BBC641AF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05909" y="3811996"/>
            <a:ext cx="774143" cy="978669"/>
          </a:xfrm>
          <a:prstGeom prst="rect">
            <a:avLst/>
          </a:prstGeom>
        </p:spPr>
      </p:pic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F1AA05E-290C-402C-9183-066D04D2C03D}"/>
              </a:ext>
            </a:extLst>
          </p:cNvPr>
          <p:cNvCxnSpPr>
            <a:cxnSpLocks/>
          </p:cNvCxnSpPr>
          <p:nvPr/>
        </p:nvCxnSpPr>
        <p:spPr>
          <a:xfrm>
            <a:off x="9289142" y="2051050"/>
            <a:ext cx="0" cy="4681538"/>
          </a:xfrm>
          <a:prstGeom prst="line">
            <a:avLst/>
          </a:prstGeom>
          <a:ln>
            <a:solidFill>
              <a:srgbClr val="F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24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2848</TotalTime>
  <Words>648</Words>
  <Application>Microsoft Office PowerPoint</Application>
  <PresentationFormat>Произвольный</PresentationFormat>
  <Paragraphs>119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Montserrat</vt:lpstr>
      <vt:lpstr>Montserrat Black</vt:lpstr>
      <vt:lpstr>Montserrat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Губернатора Нижегородской области и ПАО Сбербанк</dc:title>
  <dc:creator>Sofi Iudina</dc:creator>
  <cp:lastModifiedBy>Артём Найпак</cp:lastModifiedBy>
  <cp:revision>241</cp:revision>
  <dcterms:created xsi:type="dcterms:W3CDTF">2019-05-20T21:10:14Z</dcterms:created>
  <dcterms:modified xsi:type="dcterms:W3CDTF">2021-04-21T17:02:42Z</dcterms:modified>
</cp:coreProperties>
</file>